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0000800000000000000"/>
      <p:regular r:id="rId20"/>
    </p:embeddedFont>
    <p:embeddedFont>
      <p:font typeface="Lato Light" charset="1" panose="020F0502020204030203"/>
      <p:regular r:id="rId21"/>
    </p:embeddedFont>
    <p:embeddedFont>
      <p:font typeface="Lato" charset="1" panose="020F0502020204030203"/>
      <p:regular r:id="rId22"/>
    </p:embeddedFont>
    <p:embeddedFont>
      <p:font typeface="Poppins" charset="1" panose="00000500000000000000"/>
      <p:regular r:id="rId24"/>
    </p:embeddedFont>
    <p:embeddedFont>
      <p:font typeface="Lato Bold" charset="1" panose="020F0502020204030203"/>
      <p:regular r:id="rId25"/>
    </p:embeddedFont>
    <p:embeddedFont>
      <p:font typeface="Lato Italics" charset="1" panose="020F05020202040302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3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34" Target="notesSlides/notesSlide10.xml" Type="http://schemas.openxmlformats.org/officeDocument/2006/relationships/notesSlide"/><Relationship Id="rId35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.png" Type="http://schemas.openxmlformats.org/officeDocument/2006/relationships/image"/><Relationship Id="rId4" Target="../media/image14.pn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image.png"/>
          <p:cNvSpPr/>
          <p:nvPr/>
        </p:nvSpPr>
        <p:spPr>
          <a:xfrm flipH="false" flipV="false" rot="0">
            <a:off x="4286250" y="6699047"/>
            <a:ext cx="9715500" cy="968645"/>
          </a:xfrm>
          <a:custGeom>
            <a:avLst/>
            <a:gdLst/>
            <a:ahLst/>
            <a:cxnLst/>
            <a:rect r="r" b="b" t="t" l="l"/>
            <a:pathLst>
              <a:path h="968645" w="9715500">
                <a:moveTo>
                  <a:pt x="0" y="0"/>
                </a:moveTo>
                <a:lnTo>
                  <a:pt x="9715500" y="0"/>
                </a:lnTo>
                <a:lnTo>
                  <a:pt x="9715500" y="968645"/>
                </a:lnTo>
                <a:lnTo>
                  <a:pt x="0" y="968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774"/>
            </a:stretch>
          </a:blipFill>
        </p:spPr>
      </p:sp>
      <p:sp>
        <p:nvSpPr>
          <p:cNvPr name="Freeform 4" id="4" descr="image.png"/>
          <p:cNvSpPr/>
          <p:nvPr/>
        </p:nvSpPr>
        <p:spPr>
          <a:xfrm flipH="false" flipV="false" rot="0">
            <a:off x="3429000" y="1504655"/>
            <a:ext cx="11430000" cy="7277471"/>
          </a:xfrm>
          <a:custGeom>
            <a:avLst/>
            <a:gdLst/>
            <a:ahLst/>
            <a:cxnLst/>
            <a:rect r="r" b="b" t="t" l="l"/>
            <a:pathLst>
              <a:path h="7277471" w="11430000">
                <a:moveTo>
                  <a:pt x="0" y="0"/>
                </a:moveTo>
                <a:lnTo>
                  <a:pt x="11430000" y="0"/>
                </a:lnTo>
                <a:lnTo>
                  <a:pt x="11430000" y="7277471"/>
                </a:lnTo>
                <a:lnTo>
                  <a:pt x="0" y="7277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43362" y="2209505"/>
            <a:ext cx="10201275" cy="316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4"/>
              </a:lnSpc>
            </a:pPr>
            <a:r>
              <a:rPr lang="en-US" b="true" sz="7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Prédiction du Rendement du Maïs en Afrique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0" y="5531415"/>
            <a:ext cx="9715500" cy="7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2"/>
              </a:lnSpc>
            </a:pPr>
            <a:r>
              <a:rPr lang="en-US"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Projet Data Science &amp; 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0" y="7113384"/>
            <a:ext cx="9715500" cy="55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025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Analyse de 200k+ observations pour la sécurité alimentaire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2912" y="2954607"/>
            <a:ext cx="17402175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2C5E2E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7250" y="5192982"/>
            <a:ext cx="16573500" cy="7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2"/>
              </a:lnSpc>
            </a:pPr>
            <a:r>
              <a:rPr lang="en-US" sz="270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Merci de votre attention.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250" y="5114925"/>
            <a:ext cx="16573500" cy="14288"/>
            <a:chOff x="0" y="0"/>
            <a:chExt cx="22098000" cy="190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98000" cy="19050"/>
            </a:xfrm>
            <a:custGeom>
              <a:avLst/>
              <a:gdLst/>
              <a:ahLst/>
              <a:cxnLst/>
              <a:rect r="r" b="b" t="t" l="l"/>
              <a:pathLst>
                <a:path h="1905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75757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57250" y="5114925"/>
            <a:ext cx="16573500" cy="14288"/>
            <a:chOff x="0" y="0"/>
            <a:chExt cx="22098000" cy="190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098000" cy="19050"/>
            </a:xfrm>
            <a:custGeom>
              <a:avLst/>
              <a:gdLst/>
              <a:ahLst/>
              <a:cxnLst/>
              <a:rect r="r" b="b" t="t" l="l"/>
              <a:pathLst>
                <a:path h="1905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75757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57250" y="6589214"/>
            <a:ext cx="16573500" cy="14288"/>
            <a:chOff x="0" y="0"/>
            <a:chExt cx="22098000" cy="190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098000" cy="19050"/>
            </a:xfrm>
            <a:custGeom>
              <a:avLst/>
              <a:gdLst/>
              <a:ahLst/>
              <a:cxnLst/>
              <a:rect r="r" b="b" t="t" l="l"/>
              <a:pathLst>
                <a:path h="1905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75757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57250" y="6589214"/>
            <a:ext cx="16573500" cy="14288"/>
            <a:chOff x="0" y="0"/>
            <a:chExt cx="22098000" cy="190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098000" cy="19050"/>
            </a:xfrm>
            <a:custGeom>
              <a:avLst/>
              <a:gdLst/>
              <a:ahLst/>
              <a:cxnLst/>
              <a:rect r="r" b="b" t="t" l="l"/>
              <a:pathLst>
                <a:path h="1905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75757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 descr="image.png"/>
          <p:cNvSpPr/>
          <p:nvPr/>
        </p:nvSpPr>
        <p:spPr>
          <a:xfrm flipH="false" flipV="false" rot="0">
            <a:off x="857250" y="4176189"/>
            <a:ext cx="1285875" cy="714375"/>
          </a:xfrm>
          <a:custGeom>
            <a:avLst/>
            <a:gdLst/>
            <a:ahLst/>
            <a:cxnLst/>
            <a:rect r="r" b="b" t="t" l="l"/>
            <a:pathLst>
              <a:path h="714375" w="1285875">
                <a:moveTo>
                  <a:pt x="0" y="0"/>
                </a:moveTo>
                <a:lnTo>
                  <a:pt x="1285875" y="0"/>
                </a:lnTo>
                <a:lnTo>
                  <a:pt x="12858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0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00312" y="4061593"/>
            <a:ext cx="14930438" cy="40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462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https://www.farmfoundation.org/wp-content/uploads/2023/08/MicrosoftTeams-image-147-scaled.jpg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00312" y="4401588"/>
            <a:ext cx="14930438" cy="49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180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US" sz="1800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www.farmfoundation.org</a:t>
            </a:r>
          </a:p>
        </p:txBody>
      </p:sp>
      <p:sp>
        <p:nvSpPr>
          <p:cNvPr name="Freeform 14" id="14" descr="image.png"/>
          <p:cNvSpPr/>
          <p:nvPr/>
        </p:nvSpPr>
        <p:spPr>
          <a:xfrm flipH="false" flipV="false" rot="0">
            <a:off x="857250" y="5502021"/>
            <a:ext cx="1285875" cy="714375"/>
          </a:xfrm>
          <a:custGeom>
            <a:avLst/>
            <a:gdLst/>
            <a:ahLst/>
            <a:cxnLst/>
            <a:rect r="r" b="b" t="t" l="l"/>
            <a:pathLst>
              <a:path h="714375" w="1285875">
                <a:moveTo>
                  <a:pt x="0" y="0"/>
                </a:moveTo>
                <a:lnTo>
                  <a:pt x="1285875" y="0"/>
                </a:lnTo>
                <a:lnTo>
                  <a:pt x="12858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00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00312" y="5238750"/>
            <a:ext cx="14930438" cy="6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462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https://static.vecteezy.com/system/resources/thumbnails/028/216/403/small_2x/illustration-concept-of-data-science-analytics-financial-data-management-ai-risk-management-machine-learning-abstract-metaphor-of-dashboard-for-data-visualization-vector.jpg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00312" y="5875887"/>
            <a:ext cx="14930438" cy="49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180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US" sz="1800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www.vecteezy.com</a:t>
            </a:r>
          </a:p>
        </p:txBody>
      </p:sp>
      <p:sp>
        <p:nvSpPr>
          <p:cNvPr name="Freeform 17" id="17" descr="image.png"/>
          <p:cNvSpPr/>
          <p:nvPr/>
        </p:nvSpPr>
        <p:spPr>
          <a:xfrm flipH="false" flipV="false" rot="0">
            <a:off x="857250" y="6976320"/>
            <a:ext cx="1285875" cy="714375"/>
          </a:xfrm>
          <a:custGeom>
            <a:avLst/>
            <a:gdLst/>
            <a:ahLst/>
            <a:cxnLst/>
            <a:rect r="r" b="b" t="t" l="l"/>
            <a:pathLst>
              <a:path h="714375" w="1285875">
                <a:moveTo>
                  <a:pt x="0" y="0"/>
                </a:moveTo>
                <a:lnTo>
                  <a:pt x="1285875" y="0"/>
                </a:lnTo>
                <a:lnTo>
                  <a:pt x="12858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00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00312" y="6713039"/>
            <a:ext cx="14930438" cy="6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462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https://media.istockphoto.com/id/2149566674/photo/senior-african-woman-working-with-traditional-hoe-in-corn-maize-field.jpg?s=612x612&amp;w=0&amp;k=20&amp;c=5NLATZj9-JOVsV1QqSMVwoFl-gAz4D7HClaHcSMTzuE=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00312" y="7350176"/>
            <a:ext cx="14930438" cy="49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180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US" sz="1800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www.istockphoto.com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7250" y="809625"/>
            <a:ext cx="1740217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b="true" sz="4725">
                <a:solidFill>
                  <a:srgbClr val="2C5E2E"/>
                </a:solidFill>
                <a:latin typeface="Poppins Bold"/>
                <a:ea typeface="Poppins Bold"/>
                <a:cs typeface="Poppins Bold"/>
                <a:sym typeface="Poppins Bold"/>
              </a:rPr>
              <a:t>Image Sources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57250" y="1971675"/>
            <a:ext cx="16573500" cy="42862"/>
            <a:chOff x="0" y="0"/>
            <a:chExt cx="22098000" cy="571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098000" cy="57150"/>
            </a:xfrm>
            <a:custGeom>
              <a:avLst/>
              <a:gdLst/>
              <a:ahLst/>
              <a:cxnLst/>
              <a:rect r="r" b="b" t="t" l="l"/>
              <a:pathLst>
                <a:path h="5715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FDB927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3000" y="1502569"/>
            <a:ext cx="802600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b="true" sz="4725">
                <a:solidFill>
                  <a:srgbClr val="2C5E2E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Contexte et Objectifs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43000" y="2664619"/>
            <a:ext cx="7643812" cy="42862"/>
            <a:chOff x="0" y="0"/>
            <a:chExt cx="10191750" cy="57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91750" cy="57150"/>
            </a:xfrm>
            <a:custGeom>
              <a:avLst/>
              <a:gdLst/>
              <a:ahLst/>
              <a:cxnLst/>
              <a:rect r="r" b="b" t="t" l="l"/>
              <a:pathLst>
                <a:path h="57150" w="10191750">
                  <a:moveTo>
                    <a:pt x="0" y="0"/>
                  </a:moveTo>
                  <a:lnTo>
                    <a:pt x="10191750" y="0"/>
                  </a:lnTo>
                  <a:lnTo>
                    <a:pt x="101917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FDB92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image.png"/>
          <p:cNvSpPr/>
          <p:nvPr/>
        </p:nvSpPr>
        <p:spPr>
          <a:xfrm flipH="false" flipV="false" rot="0">
            <a:off x="9501188" y="0"/>
            <a:ext cx="8786812" cy="10287000"/>
          </a:xfrm>
          <a:custGeom>
            <a:avLst/>
            <a:gdLst/>
            <a:ahLst/>
            <a:cxnLst/>
            <a:rect r="r" b="b" t="t" l="l"/>
            <a:pathLst>
              <a:path h="10287000" w="8786812">
                <a:moveTo>
                  <a:pt x="0" y="0"/>
                </a:moveTo>
                <a:lnTo>
                  <a:pt x="8786812" y="0"/>
                </a:lnTo>
                <a:lnTo>
                  <a:pt x="87868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3000" y="3250406"/>
            <a:ext cx="8026003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Le Défi Agricole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000" y="3960019"/>
            <a:ext cx="764381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Ce projet vise à analyser et prédire le rendement agricole du maïs sur le continent africain, un enjeu crucial pour la sécurité alimentaire.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000" y="5750719"/>
            <a:ext cx="8026003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Données et Méthodologie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000" y="6460331"/>
            <a:ext cx="7643812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L'étude s'appuie sur un jeu de données massif de </a:t>
            </a:r>
            <a:r>
              <a:rPr lang="en-US" b="true" sz="2250">
                <a:solidFill>
                  <a:srgbClr val="4B5563"/>
                </a:solidFill>
                <a:latin typeface="Lato Bold"/>
                <a:ea typeface="Lato Bold"/>
                <a:cs typeface="Lato Bold"/>
                <a:sym typeface="Lato Bold"/>
              </a:rPr>
              <a:t>203 126 observations</a:t>
            </a: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, affiné à 16 873 entrées de qualité après nettoyage. Nous combinons analyse exploratoire (EDA) et modélisation prédictive avancée.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7250" y="3119961"/>
            <a:ext cx="1657350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Analyse de la distribution des données après nettoyage. Notez la forte variabilité des rendements.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7250" y="8292036"/>
            <a:ext cx="16573500" cy="49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1800" i="true">
                <a:solidFill>
                  <a:srgbClr val="4B5563"/>
                </a:solidFill>
                <a:latin typeface="Lato Italics"/>
                <a:ea typeface="Lato Italics"/>
                <a:cs typeface="Lato Italics"/>
                <a:sym typeface="Lato Italics"/>
              </a:rPr>
              <a:t>Écart-type du rendement : 0,834 t/ha, soulignant des disparités régionales majeures.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50106" y="4160568"/>
            <a:ext cx="16587788" cy="3986212"/>
            <a:chOff x="0" y="0"/>
            <a:chExt cx="22117050" cy="5314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525" y="9525"/>
              <a:ext cx="22098000" cy="5295900"/>
            </a:xfrm>
            <a:custGeom>
              <a:avLst/>
              <a:gdLst/>
              <a:ahLst/>
              <a:cxnLst/>
              <a:rect r="r" b="b" t="t" l="l"/>
              <a:pathLst>
                <a:path h="529590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5295900"/>
                  </a:lnTo>
                  <a:lnTo>
                    <a:pt x="0" y="529590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25" y="0"/>
              <a:ext cx="22107525" cy="5314950"/>
            </a:xfrm>
            <a:custGeom>
              <a:avLst/>
              <a:gdLst/>
              <a:ahLst/>
              <a:cxnLst/>
              <a:rect r="r" b="b" t="t" l="l"/>
              <a:pathLst>
                <a:path h="5314950" w="22107525">
                  <a:moveTo>
                    <a:pt x="0" y="0"/>
                  </a:moveTo>
                  <a:lnTo>
                    <a:pt x="22098000" y="0"/>
                  </a:lnTo>
                  <a:cubicBezTo>
                    <a:pt x="22103207" y="0"/>
                    <a:pt x="22107525" y="4318"/>
                    <a:pt x="22107525" y="9525"/>
                  </a:cubicBezTo>
                  <a:lnTo>
                    <a:pt x="22107525" y="5305425"/>
                  </a:lnTo>
                  <a:cubicBezTo>
                    <a:pt x="22107525" y="5310632"/>
                    <a:pt x="22103207" y="5314950"/>
                    <a:pt x="22098000" y="5314950"/>
                  </a:cubicBezTo>
                  <a:lnTo>
                    <a:pt x="0" y="5314950"/>
                  </a:lnTo>
                  <a:lnTo>
                    <a:pt x="0" y="5295900"/>
                  </a:lnTo>
                  <a:lnTo>
                    <a:pt x="22098000" y="5295900"/>
                  </a:lnTo>
                  <a:lnTo>
                    <a:pt x="22098000" y="5305425"/>
                  </a:lnTo>
                  <a:lnTo>
                    <a:pt x="22088475" y="5305425"/>
                  </a:lnTo>
                  <a:lnTo>
                    <a:pt x="22088475" y="9525"/>
                  </a:lnTo>
                  <a:lnTo>
                    <a:pt x="22098000" y="9525"/>
                  </a:lnTo>
                  <a:lnTo>
                    <a:pt x="220980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4A7DBA"/>
            </a:solidFill>
            <a:ln w="12700">
              <a:solidFill>
                <a:srgbClr val="000000"/>
              </a:solidFill>
            </a:ln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857250" y="4167708"/>
          <a:ext cx="16535400" cy="3962400"/>
        </p:xfrm>
        <a:graphic>
          <a:graphicData uri="http://schemas.openxmlformats.org/drawingml/2006/table">
            <a:tbl>
              <a:tblPr/>
              <a:tblGrid>
                <a:gridCol w="4966370"/>
                <a:gridCol w="3161560"/>
                <a:gridCol w="3036331"/>
                <a:gridCol w="2033568"/>
                <a:gridCol w="3337571"/>
              </a:tblGrid>
              <a:tr h="9905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Variable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5E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Moyenne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5E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Médiane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5E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Min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5E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Max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5E2E"/>
                    </a:solidFill>
                  </a:tcPr>
                </a:tc>
              </a:tr>
              <a:tr h="9905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4B5563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Surface (ha)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7 797,22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4 000,00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0,50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49 931,00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</a:tr>
              <a:tr h="9905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4B5563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Production (t)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9 462,28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4 217,85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1,00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49 979,97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</a:tr>
              <a:tr h="9906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4B5563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Rendement (t/ha)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1,234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1,028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0,10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>
                          <a:solidFill>
                            <a:srgbClr val="4B55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8,00</a:t>
                      </a:r>
                      <a:endParaRPr lang="en-US" sz="1100"/>
                    </a:p>
                  </a:txBody>
                  <a:tcPr marL="63500" marR="63500" marT="63500" marB="63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857250" y="6160818"/>
            <a:ext cx="4992138" cy="14288"/>
            <a:chOff x="0" y="0"/>
            <a:chExt cx="6656184" cy="190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56197" cy="19050"/>
            </a:xfrm>
            <a:custGeom>
              <a:avLst/>
              <a:gdLst/>
              <a:ahLst/>
              <a:cxnLst/>
              <a:rect r="r" b="b" t="t" l="l"/>
              <a:pathLst>
                <a:path h="19050" w="6656197">
                  <a:moveTo>
                    <a:pt x="0" y="0"/>
                  </a:moveTo>
                  <a:lnTo>
                    <a:pt x="6656197" y="0"/>
                  </a:lnTo>
                  <a:lnTo>
                    <a:pt x="665619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5849388" y="6160818"/>
            <a:ext cx="3167586" cy="14288"/>
            <a:chOff x="0" y="0"/>
            <a:chExt cx="4223448" cy="190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23385" cy="19050"/>
            </a:xfrm>
            <a:custGeom>
              <a:avLst/>
              <a:gdLst/>
              <a:ahLst/>
              <a:cxnLst/>
              <a:rect r="r" b="b" t="t" l="l"/>
              <a:pathLst>
                <a:path h="19050" w="4223385">
                  <a:moveTo>
                    <a:pt x="0" y="0"/>
                  </a:moveTo>
                  <a:lnTo>
                    <a:pt x="4223385" y="0"/>
                  </a:lnTo>
                  <a:lnTo>
                    <a:pt x="4223385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016975" y="6160818"/>
            <a:ext cx="3041009" cy="14288"/>
            <a:chOff x="0" y="0"/>
            <a:chExt cx="4054678" cy="190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54729" cy="19050"/>
            </a:xfrm>
            <a:custGeom>
              <a:avLst/>
              <a:gdLst/>
              <a:ahLst/>
              <a:cxnLst/>
              <a:rect r="r" b="b" t="t" l="l"/>
              <a:pathLst>
                <a:path h="19050" w="4054729">
                  <a:moveTo>
                    <a:pt x="0" y="0"/>
                  </a:moveTo>
                  <a:lnTo>
                    <a:pt x="4054729" y="0"/>
                  </a:lnTo>
                  <a:lnTo>
                    <a:pt x="405472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2057983" y="6160818"/>
            <a:ext cx="2027263" cy="14288"/>
            <a:chOff x="0" y="0"/>
            <a:chExt cx="2703017" cy="190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3068" cy="19050"/>
            </a:xfrm>
            <a:custGeom>
              <a:avLst/>
              <a:gdLst/>
              <a:ahLst/>
              <a:cxnLst/>
              <a:rect r="r" b="b" t="t" l="l"/>
              <a:pathLst>
                <a:path h="19050" w="2703068">
                  <a:moveTo>
                    <a:pt x="0" y="0"/>
                  </a:moveTo>
                  <a:lnTo>
                    <a:pt x="2703068" y="0"/>
                  </a:lnTo>
                  <a:lnTo>
                    <a:pt x="2703068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4085246" y="6160818"/>
            <a:ext cx="3345504" cy="14288"/>
            <a:chOff x="0" y="0"/>
            <a:chExt cx="4460672" cy="190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60621" cy="19050"/>
            </a:xfrm>
            <a:custGeom>
              <a:avLst/>
              <a:gdLst/>
              <a:ahLst/>
              <a:cxnLst/>
              <a:rect r="r" b="b" t="t" l="l"/>
              <a:pathLst>
                <a:path h="19050" w="4460621">
                  <a:moveTo>
                    <a:pt x="0" y="0"/>
                  </a:moveTo>
                  <a:lnTo>
                    <a:pt x="4460621" y="0"/>
                  </a:lnTo>
                  <a:lnTo>
                    <a:pt x="4460621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857250" y="7146655"/>
            <a:ext cx="4992138" cy="14288"/>
            <a:chOff x="0" y="0"/>
            <a:chExt cx="6656184" cy="190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56197" cy="19050"/>
            </a:xfrm>
            <a:custGeom>
              <a:avLst/>
              <a:gdLst/>
              <a:ahLst/>
              <a:cxnLst/>
              <a:rect r="r" b="b" t="t" l="l"/>
              <a:pathLst>
                <a:path h="19050" w="6656197">
                  <a:moveTo>
                    <a:pt x="0" y="0"/>
                  </a:moveTo>
                  <a:lnTo>
                    <a:pt x="6656197" y="0"/>
                  </a:lnTo>
                  <a:lnTo>
                    <a:pt x="665619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5849388" y="7146655"/>
            <a:ext cx="3167586" cy="14288"/>
            <a:chOff x="0" y="0"/>
            <a:chExt cx="4223448" cy="190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23385" cy="19050"/>
            </a:xfrm>
            <a:custGeom>
              <a:avLst/>
              <a:gdLst/>
              <a:ahLst/>
              <a:cxnLst/>
              <a:rect r="r" b="b" t="t" l="l"/>
              <a:pathLst>
                <a:path h="19050" w="4223385">
                  <a:moveTo>
                    <a:pt x="0" y="0"/>
                  </a:moveTo>
                  <a:lnTo>
                    <a:pt x="4223385" y="0"/>
                  </a:lnTo>
                  <a:lnTo>
                    <a:pt x="4223385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016975" y="7146655"/>
            <a:ext cx="3041009" cy="14288"/>
            <a:chOff x="0" y="0"/>
            <a:chExt cx="4054678" cy="190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54729" cy="19050"/>
            </a:xfrm>
            <a:custGeom>
              <a:avLst/>
              <a:gdLst/>
              <a:ahLst/>
              <a:cxnLst/>
              <a:rect r="r" b="b" t="t" l="l"/>
              <a:pathLst>
                <a:path h="19050" w="4054729">
                  <a:moveTo>
                    <a:pt x="0" y="0"/>
                  </a:moveTo>
                  <a:lnTo>
                    <a:pt x="4054729" y="0"/>
                  </a:lnTo>
                  <a:lnTo>
                    <a:pt x="405472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2057983" y="7146655"/>
            <a:ext cx="2027263" cy="14288"/>
            <a:chOff x="0" y="0"/>
            <a:chExt cx="2703017" cy="190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03068" cy="19050"/>
            </a:xfrm>
            <a:custGeom>
              <a:avLst/>
              <a:gdLst/>
              <a:ahLst/>
              <a:cxnLst/>
              <a:rect r="r" b="b" t="t" l="l"/>
              <a:pathLst>
                <a:path h="19050" w="2703068">
                  <a:moveTo>
                    <a:pt x="0" y="0"/>
                  </a:moveTo>
                  <a:lnTo>
                    <a:pt x="2703068" y="0"/>
                  </a:lnTo>
                  <a:lnTo>
                    <a:pt x="2703068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4085246" y="7146655"/>
            <a:ext cx="3345504" cy="14288"/>
            <a:chOff x="0" y="0"/>
            <a:chExt cx="4460672" cy="190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460621" cy="19050"/>
            </a:xfrm>
            <a:custGeom>
              <a:avLst/>
              <a:gdLst/>
              <a:ahLst/>
              <a:cxnLst/>
              <a:rect r="r" b="b" t="t" l="l"/>
              <a:pathLst>
                <a:path h="19050" w="4460621">
                  <a:moveTo>
                    <a:pt x="0" y="0"/>
                  </a:moveTo>
                  <a:lnTo>
                    <a:pt x="4460621" y="0"/>
                  </a:lnTo>
                  <a:lnTo>
                    <a:pt x="4460621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857250" y="809625"/>
            <a:ext cx="1740217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b="true" sz="4725">
                <a:solidFill>
                  <a:srgbClr val="2C5E2E"/>
                </a:solidFill>
                <a:latin typeface="Poppins Bold"/>
                <a:ea typeface="Poppins Bold"/>
                <a:cs typeface="Poppins Bold"/>
                <a:sym typeface="Poppins Bold"/>
              </a:rPr>
              <a:t>Statistiques Descriptives Clés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57250" y="1971675"/>
            <a:ext cx="16573500" cy="42862"/>
            <a:chOff x="0" y="0"/>
            <a:chExt cx="22098000" cy="571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2098000" cy="57150"/>
            </a:xfrm>
            <a:custGeom>
              <a:avLst/>
              <a:gdLst/>
              <a:ahLst/>
              <a:cxnLst/>
              <a:rect r="r" b="b" t="t" l="l"/>
              <a:pathLst>
                <a:path h="5715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FDB927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7250" y="4729163"/>
            <a:ext cx="8251031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Corrélation Structurelle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7250" y="5438775"/>
            <a:ext cx="785812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Une corrélation parfaite a été identifiée entre la production et la surface cultivée. Ceci est logique par définition, car 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72625" y="4500563"/>
            <a:ext cx="8251031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Analyse en Composantes Principales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72625" y="5210175"/>
            <a:ext cx="7858125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L'ACP révèle que </a:t>
            </a:r>
            <a:r>
              <a:rPr lang="en-US" b="true" sz="2250">
                <a:solidFill>
                  <a:srgbClr val="4B5563"/>
                </a:solidFill>
                <a:latin typeface="Lato Bold"/>
                <a:ea typeface="Lato Bold"/>
                <a:cs typeface="Lato Bold"/>
                <a:sym typeface="Lato Bold"/>
              </a:rPr>
              <a:t>77,7%</a:t>
            </a: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 de la variance est expliquée par deux dimensions : la taille de production et la productivité intrinsèque. Le facteur "Pays" joue un rôle prépondérant (ANOVA, p &lt; 0,05).</a:t>
            </a:r>
          </a:p>
        </p:txBody>
      </p:sp>
      <p:sp>
        <p:nvSpPr>
          <p:cNvPr name="Freeform 7" id="7" descr="image.png"/>
          <p:cNvSpPr/>
          <p:nvPr/>
        </p:nvSpPr>
        <p:spPr>
          <a:xfrm flipH="false" flipV="false" rot="0">
            <a:off x="857250" y="6629400"/>
            <a:ext cx="4881410" cy="228600"/>
          </a:xfrm>
          <a:custGeom>
            <a:avLst/>
            <a:gdLst/>
            <a:ahLst/>
            <a:cxnLst/>
            <a:rect r="r" b="b" t="t" l="l"/>
            <a:pathLst>
              <a:path h="228600" w="4881410">
                <a:moveTo>
                  <a:pt x="0" y="0"/>
                </a:moveTo>
                <a:lnTo>
                  <a:pt x="4881410" y="0"/>
                </a:lnTo>
                <a:lnTo>
                  <a:pt x="488141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7250" y="809625"/>
            <a:ext cx="1740217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b="true" sz="4725">
                <a:solidFill>
                  <a:srgbClr val="2C5E2E"/>
                </a:solidFill>
                <a:latin typeface="Poppins Bold"/>
                <a:ea typeface="Poppins Bold"/>
                <a:cs typeface="Poppins Bold"/>
                <a:sym typeface="Poppins Bold"/>
              </a:rPr>
              <a:t>Enseignements de l'Analyse (EDA)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57250" y="1971675"/>
            <a:ext cx="16573500" cy="42862"/>
            <a:chOff x="0" y="0"/>
            <a:chExt cx="22098000" cy="57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098000" cy="57150"/>
            </a:xfrm>
            <a:custGeom>
              <a:avLst/>
              <a:gdLst/>
              <a:ahLst/>
              <a:cxnLst/>
              <a:rect r="r" b="b" t="t" l="l"/>
              <a:pathLst>
                <a:path h="5715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FDB927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image.png"/>
          <p:cNvSpPr/>
          <p:nvPr/>
        </p:nvSpPr>
        <p:spPr>
          <a:xfrm flipH="false" flipV="false" rot="0">
            <a:off x="857250" y="3607594"/>
            <a:ext cx="5238826" cy="4800600"/>
          </a:xfrm>
          <a:custGeom>
            <a:avLst/>
            <a:gdLst/>
            <a:ahLst/>
            <a:cxnLst/>
            <a:rect r="r" b="b" t="t" l="l"/>
            <a:pathLst>
              <a:path h="4800600" w="5238826">
                <a:moveTo>
                  <a:pt x="0" y="0"/>
                </a:moveTo>
                <a:lnTo>
                  <a:pt x="5238826" y="0"/>
                </a:lnTo>
                <a:lnTo>
                  <a:pt x="5238826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7"/>
            </a:stretch>
          </a:blipFill>
        </p:spPr>
      </p:sp>
      <p:sp>
        <p:nvSpPr>
          <p:cNvPr name="Freeform 4" id="4" descr="image.png"/>
          <p:cNvSpPr/>
          <p:nvPr/>
        </p:nvSpPr>
        <p:spPr>
          <a:xfrm flipH="false" flipV="false" rot="0">
            <a:off x="6524701" y="3607594"/>
            <a:ext cx="5238826" cy="4800600"/>
          </a:xfrm>
          <a:custGeom>
            <a:avLst/>
            <a:gdLst/>
            <a:ahLst/>
            <a:cxnLst/>
            <a:rect r="r" b="b" t="t" l="l"/>
            <a:pathLst>
              <a:path h="4800600" w="5238826">
                <a:moveTo>
                  <a:pt x="0" y="0"/>
                </a:moveTo>
                <a:lnTo>
                  <a:pt x="5238826" y="0"/>
                </a:lnTo>
                <a:lnTo>
                  <a:pt x="5238826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4" b="0"/>
            </a:stretch>
          </a:blipFill>
        </p:spPr>
      </p:sp>
      <p:sp>
        <p:nvSpPr>
          <p:cNvPr name="Freeform 5" id="5" descr="image.png"/>
          <p:cNvSpPr/>
          <p:nvPr/>
        </p:nvSpPr>
        <p:spPr>
          <a:xfrm flipH="false" flipV="false" rot="0">
            <a:off x="12192152" y="3607594"/>
            <a:ext cx="5238826" cy="4800600"/>
          </a:xfrm>
          <a:custGeom>
            <a:avLst/>
            <a:gdLst/>
            <a:ahLst/>
            <a:cxnLst/>
            <a:rect r="r" b="b" t="t" l="l"/>
            <a:pathLst>
              <a:path h="4800600" w="5238826">
                <a:moveTo>
                  <a:pt x="0" y="0"/>
                </a:moveTo>
                <a:lnTo>
                  <a:pt x="5238827" y="0"/>
                </a:lnTo>
                <a:lnTo>
                  <a:pt x="5238827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1339" y="4979194"/>
            <a:ext cx="4570647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Régression Ridge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0162" y="5688806"/>
            <a:ext cx="4353001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Utilisée comme modèle de référence (baseline). C'est un modèle linéaire régularisé pour établir un score de base.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8791" y="4979194"/>
            <a:ext cx="4570647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Random Forest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67614" y="5688806"/>
            <a:ext cx="4353001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Méthode d'ensemble (Bagging). Excellente pour capturer les non-linéarités complexes des données agricoles.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26232" y="4979194"/>
            <a:ext cx="4570647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Gradient Boosting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35065" y="5688806"/>
            <a:ext cx="4353001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Méthode séquentielle visant à minimiser les erreurs résiduelles des modèles précédents (Challenger).</a:t>
            </a:r>
          </a:p>
        </p:txBody>
      </p:sp>
      <p:sp>
        <p:nvSpPr>
          <p:cNvPr name="Freeform 12" id="12" descr="image.png"/>
          <p:cNvSpPr/>
          <p:nvPr/>
        </p:nvSpPr>
        <p:spPr>
          <a:xfrm flipH="false" flipV="false" rot="0">
            <a:off x="3190799" y="4079081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 descr="image.png"/>
          <p:cNvSpPr/>
          <p:nvPr/>
        </p:nvSpPr>
        <p:spPr>
          <a:xfrm flipH="false" flipV="false" rot="0">
            <a:off x="8893969" y="4079081"/>
            <a:ext cx="500062" cy="571500"/>
          </a:xfrm>
          <a:custGeom>
            <a:avLst/>
            <a:gdLst/>
            <a:ahLst/>
            <a:cxnLst/>
            <a:rect r="r" b="b" t="t" l="l"/>
            <a:pathLst>
              <a:path h="571500" w="500062">
                <a:moveTo>
                  <a:pt x="0" y="0"/>
                </a:moveTo>
                <a:lnTo>
                  <a:pt x="500062" y="0"/>
                </a:lnTo>
                <a:lnTo>
                  <a:pt x="500062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48" b="0"/>
            </a:stretch>
          </a:blipFill>
        </p:spPr>
      </p:sp>
      <p:sp>
        <p:nvSpPr>
          <p:cNvPr name="Freeform 14" id="14" descr="image.png"/>
          <p:cNvSpPr/>
          <p:nvPr/>
        </p:nvSpPr>
        <p:spPr>
          <a:xfrm flipH="false" flipV="false" rot="0">
            <a:off x="14489982" y="4079081"/>
            <a:ext cx="642938" cy="571500"/>
          </a:xfrm>
          <a:custGeom>
            <a:avLst/>
            <a:gdLst/>
            <a:ahLst/>
            <a:cxnLst/>
            <a:rect r="r" b="b" t="t" l="l"/>
            <a:pathLst>
              <a:path h="571500" w="642938">
                <a:moveTo>
                  <a:pt x="0" y="0"/>
                </a:moveTo>
                <a:lnTo>
                  <a:pt x="642938" y="0"/>
                </a:lnTo>
                <a:lnTo>
                  <a:pt x="642938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27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57250" y="809625"/>
            <a:ext cx="1740217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b="true" sz="4725">
                <a:solidFill>
                  <a:srgbClr val="2C5E2E"/>
                </a:solidFill>
                <a:latin typeface="Poppins Bold"/>
                <a:ea typeface="Poppins Bold"/>
                <a:cs typeface="Poppins Bold"/>
                <a:sym typeface="Poppins Bold"/>
              </a:rPr>
              <a:t>Stratégie de Modélisation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57250" y="1971675"/>
            <a:ext cx="16573500" cy="42862"/>
            <a:chOff x="0" y="0"/>
            <a:chExt cx="22098000" cy="57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098000" cy="57150"/>
            </a:xfrm>
            <a:custGeom>
              <a:avLst/>
              <a:gdLst/>
              <a:ahLst/>
              <a:cxnLst/>
              <a:rect r="r" b="b" t="t" l="l"/>
              <a:pathLst>
                <a:path h="5715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FDB927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image.png"/>
          <p:cNvSpPr/>
          <p:nvPr/>
        </p:nvSpPr>
        <p:spPr>
          <a:xfrm flipH="false" flipV="false" rot="0">
            <a:off x="857250" y="2586038"/>
            <a:ext cx="16573500" cy="6843712"/>
          </a:xfrm>
          <a:custGeom>
            <a:avLst/>
            <a:gdLst/>
            <a:ahLst/>
            <a:cxnLst/>
            <a:rect r="r" b="b" t="t" l="l"/>
            <a:pathLst>
              <a:path h="6843712" w="16573500">
                <a:moveTo>
                  <a:pt x="0" y="0"/>
                </a:moveTo>
                <a:lnTo>
                  <a:pt x="16573500" y="0"/>
                </a:lnTo>
                <a:lnTo>
                  <a:pt x="16573500" y="6843712"/>
                </a:lnTo>
                <a:lnTo>
                  <a:pt x="0" y="68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7250" y="3531394"/>
            <a:ext cx="1657350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Le Random Forest surpasse les autres modèles, expliquant environ 44% de la variance.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250" y="7703344"/>
            <a:ext cx="1657350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2250">
                <a:solidFill>
                  <a:srgbClr val="4B5563"/>
                </a:solidFill>
                <a:latin typeface="Lato Bold"/>
                <a:ea typeface="Lato Bold"/>
                <a:cs typeface="Lato Bold"/>
                <a:sym typeface="Lato Bold"/>
              </a:rPr>
              <a:t>Meilleur Modèle :</a:t>
            </a: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 Random Forest avec une erreur absolue moyenne (MAE) de </a:t>
            </a:r>
            <a:r>
              <a:rPr lang="en-US" b="true" sz="2250">
                <a:solidFill>
                  <a:srgbClr val="4B5563"/>
                </a:solidFill>
                <a:latin typeface="Lato Bold"/>
                <a:ea typeface="Lato Bold"/>
                <a:cs typeface="Lato Bold"/>
                <a:sym typeface="Lato Bold"/>
              </a:rPr>
              <a:t>0,4261 t/ha</a:t>
            </a: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7250" y="809625"/>
            <a:ext cx="1740217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b="true" sz="4725">
                <a:solidFill>
                  <a:srgbClr val="2C5E2E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des Modèles (Score R²)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7250" y="1971675"/>
            <a:ext cx="16573500" cy="42862"/>
            <a:chOff x="0" y="0"/>
            <a:chExt cx="22098000" cy="57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098000" cy="57150"/>
            </a:xfrm>
            <a:custGeom>
              <a:avLst/>
              <a:gdLst/>
              <a:ahLst/>
              <a:cxnLst/>
              <a:rect r="r" b="b" t="t" l="l"/>
              <a:pathLst>
                <a:path h="5715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FDB927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3000" y="3564731"/>
            <a:ext cx="7643812" cy="42862"/>
            <a:chOff x="0" y="0"/>
            <a:chExt cx="10191750" cy="571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91750" cy="57150"/>
            </a:xfrm>
            <a:custGeom>
              <a:avLst/>
              <a:gdLst/>
              <a:ahLst/>
              <a:cxnLst/>
              <a:rect r="r" b="b" t="t" l="l"/>
              <a:pathLst>
                <a:path h="57150" w="10191750">
                  <a:moveTo>
                    <a:pt x="0" y="0"/>
                  </a:moveTo>
                  <a:lnTo>
                    <a:pt x="10191750" y="0"/>
                  </a:lnTo>
                  <a:lnTo>
                    <a:pt x="101917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FDB92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image.png"/>
          <p:cNvSpPr/>
          <p:nvPr/>
        </p:nvSpPr>
        <p:spPr>
          <a:xfrm flipH="false" flipV="false" rot="0">
            <a:off x="9501188" y="0"/>
            <a:ext cx="8786812" cy="10287000"/>
          </a:xfrm>
          <a:custGeom>
            <a:avLst/>
            <a:gdLst/>
            <a:ahLst/>
            <a:cxnLst/>
            <a:rect r="r" b="b" t="t" l="l"/>
            <a:pathLst>
              <a:path h="10287000" w="8786812">
                <a:moveTo>
                  <a:pt x="0" y="0"/>
                </a:moveTo>
                <a:lnTo>
                  <a:pt x="8786812" y="0"/>
                </a:lnTo>
                <a:lnTo>
                  <a:pt x="87868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01188" y="0"/>
            <a:ext cx="8743570" cy="10287000"/>
          </a:xfrm>
          <a:custGeom>
            <a:avLst/>
            <a:gdLst/>
            <a:ahLst/>
            <a:cxnLst/>
            <a:rect r="r" b="b" t="t" l="l"/>
            <a:pathLst>
              <a:path h="10287000" w="8743570">
                <a:moveTo>
                  <a:pt x="0" y="0"/>
                </a:moveTo>
                <a:lnTo>
                  <a:pt x="8743569" y="0"/>
                </a:lnTo>
                <a:lnTo>
                  <a:pt x="87435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294" t="0" r="-3829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3000" y="1502569"/>
            <a:ext cx="8026003" cy="189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b="true" sz="4725">
                <a:solidFill>
                  <a:srgbClr val="2C5E2E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 &amp; Déploiement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000" y="4150519"/>
            <a:ext cx="8026003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Infrastructure Moderne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000" y="4860131"/>
            <a:ext cx="764381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L'application a été industrialisée pour une utilisation en temps réel, garantissant scalabilité et portabilité.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7300" y="6212681"/>
            <a:ext cx="1714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3050" y="6060281"/>
            <a:ext cx="724376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2250">
                <a:solidFill>
                  <a:srgbClr val="4B5563"/>
                </a:solidFill>
                <a:latin typeface="Lato Bold"/>
                <a:ea typeface="Lato Bold"/>
                <a:cs typeface="Lato Bold"/>
                <a:sym typeface="Lato Bold"/>
              </a:rPr>
              <a:t>API Web :</a:t>
            </a: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 Développée avec FastAPI pour la rapidité.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7300" y="6669881"/>
            <a:ext cx="1714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3050" y="6517481"/>
            <a:ext cx="724376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2250">
                <a:solidFill>
                  <a:srgbClr val="4B5563"/>
                </a:solidFill>
                <a:latin typeface="Lato Bold"/>
                <a:ea typeface="Lato Bold"/>
                <a:cs typeface="Lato Bold"/>
                <a:sym typeface="Lato Bold"/>
              </a:rPr>
              <a:t>Conteneurisation :</a:t>
            </a: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 Docker (multi-stage build) pour une image légère (~500 MB).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7300" y="7584281"/>
            <a:ext cx="1714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3050" y="7431881"/>
            <a:ext cx="724376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2250">
                <a:solidFill>
                  <a:srgbClr val="4B5563"/>
                </a:solidFill>
                <a:latin typeface="Lato Bold"/>
                <a:ea typeface="Lato Bold"/>
                <a:cs typeface="Lato Bold"/>
                <a:sym typeface="Lato Bold"/>
              </a:rPr>
              <a:t>Hébergement :</a:t>
            </a: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 Plateforme Cloud Render avec CI/CD via GitHub.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image.png"/>
          <p:cNvSpPr/>
          <p:nvPr/>
        </p:nvSpPr>
        <p:spPr>
          <a:xfrm flipH="false" flipV="false" rot="0">
            <a:off x="857250" y="5400675"/>
            <a:ext cx="4972050" cy="2643188"/>
          </a:xfrm>
          <a:custGeom>
            <a:avLst/>
            <a:gdLst/>
            <a:ahLst/>
            <a:cxnLst/>
            <a:rect r="r" b="b" t="t" l="l"/>
            <a:pathLst>
              <a:path h="2643188" w="4972050">
                <a:moveTo>
                  <a:pt x="0" y="0"/>
                </a:moveTo>
                <a:lnTo>
                  <a:pt x="4972050" y="0"/>
                </a:lnTo>
                <a:lnTo>
                  <a:pt x="4972050" y="2643187"/>
                </a:lnTo>
                <a:lnTo>
                  <a:pt x="0" y="2643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 descr="image.png"/>
          <p:cNvSpPr/>
          <p:nvPr/>
        </p:nvSpPr>
        <p:spPr>
          <a:xfrm flipH="false" flipV="false" rot="0">
            <a:off x="6657975" y="5400675"/>
            <a:ext cx="4972050" cy="2643188"/>
          </a:xfrm>
          <a:custGeom>
            <a:avLst/>
            <a:gdLst/>
            <a:ahLst/>
            <a:cxnLst/>
            <a:rect r="r" b="b" t="t" l="l"/>
            <a:pathLst>
              <a:path h="2643188" w="4972050">
                <a:moveTo>
                  <a:pt x="0" y="0"/>
                </a:moveTo>
                <a:lnTo>
                  <a:pt x="4972050" y="0"/>
                </a:lnTo>
                <a:lnTo>
                  <a:pt x="4972050" y="2643187"/>
                </a:lnTo>
                <a:lnTo>
                  <a:pt x="0" y="2643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 descr="image.png"/>
          <p:cNvSpPr/>
          <p:nvPr/>
        </p:nvSpPr>
        <p:spPr>
          <a:xfrm flipH="false" flipV="false" rot="0">
            <a:off x="12458700" y="5400675"/>
            <a:ext cx="4972050" cy="2643188"/>
          </a:xfrm>
          <a:custGeom>
            <a:avLst/>
            <a:gdLst/>
            <a:ahLst/>
            <a:cxnLst/>
            <a:rect r="r" b="b" t="t" l="l"/>
            <a:pathLst>
              <a:path h="2643188" w="4972050">
                <a:moveTo>
                  <a:pt x="0" y="0"/>
                </a:moveTo>
                <a:lnTo>
                  <a:pt x="4972050" y="0"/>
                </a:lnTo>
                <a:lnTo>
                  <a:pt x="4972050" y="2643187"/>
                </a:lnTo>
                <a:lnTo>
                  <a:pt x="0" y="264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729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7250" y="3638550"/>
            <a:ext cx="1657350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Un système automatisé assure que le modèle reste précis face aux nouvelles données.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7250" y="5086350"/>
            <a:ext cx="16573500" cy="57150"/>
            <a:chOff x="0" y="0"/>
            <a:chExt cx="22098000" cy="76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098000" cy="76200"/>
            </a:xfrm>
            <a:custGeom>
              <a:avLst/>
              <a:gdLst/>
              <a:ahLst/>
              <a:cxnLst/>
              <a:rect r="r" b="b" t="t" l="l"/>
              <a:pathLst>
                <a:path h="7620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5E7E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47988" y="5672137"/>
            <a:ext cx="4590574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1. Détection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288" y="6381750"/>
            <a:ext cx="437197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Vérification des changements dans les données source via hash MD5.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48713" y="5672137"/>
            <a:ext cx="4590574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2. Compétition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58012" y="6381750"/>
            <a:ext cx="437197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Réentraînement simultané des modèles Ridge, RF et Boosting.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49438" y="5672137"/>
            <a:ext cx="4590574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3. Déploiement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58738" y="6153150"/>
            <a:ext cx="437197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Le modèle avec le meilleur R² est automatiquement mis en production.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7250" y="809625"/>
            <a:ext cx="1740217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b="true" sz="4725">
                <a:solidFill>
                  <a:srgbClr val="2C5E2E"/>
                </a:solidFill>
                <a:latin typeface="Poppins Bold"/>
                <a:ea typeface="Poppins Bold"/>
                <a:cs typeface="Poppins Bold"/>
                <a:sym typeface="Poppins Bold"/>
              </a:rPr>
              <a:t>Pipeline de Réentraînement Automatique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57250" y="1971675"/>
            <a:ext cx="16573500" cy="42862"/>
            <a:chOff x="0" y="0"/>
            <a:chExt cx="22098000" cy="57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098000" cy="57150"/>
            </a:xfrm>
            <a:custGeom>
              <a:avLst/>
              <a:gdLst/>
              <a:ahLst/>
              <a:cxnLst/>
              <a:rect r="r" b="b" t="t" l="l"/>
              <a:pathLst>
                <a:path h="5715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FDB92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3171825" y="6550819"/>
            <a:ext cx="342900" cy="342900"/>
            <a:chOff x="0" y="0"/>
            <a:chExt cx="457200" cy="457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190500"/>
                  </a:moveTo>
                  <a:cubicBezTo>
                    <a:pt x="0" y="85344"/>
                    <a:pt x="85344" y="0"/>
                    <a:pt x="190500" y="0"/>
                  </a:cubicBezTo>
                  <a:cubicBezTo>
                    <a:pt x="295656" y="0"/>
                    <a:pt x="381000" y="85344"/>
                    <a:pt x="381000" y="190500"/>
                  </a:cubicBezTo>
                  <a:cubicBezTo>
                    <a:pt x="381000" y="295656"/>
                    <a:pt x="295656" y="381000"/>
                    <a:pt x="190500" y="381000"/>
                  </a:cubicBezTo>
                  <a:cubicBezTo>
                    <a:pt x="85344" y="381000"/>
                    <a:pt x="0" y="295656"/>
                    <a:pt x="0" y="1905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228600"/>
                  </a:moveTo>
                  <a:cubicBezTo>
                    <a:pt x="0" y="102362"/>
                    <a:pt x="102362" y="0"/>
                    <a:pt x="228600" y="0"/>
                  </a:cubicBezTo>
                  <a:cubicBezTo>
                    <a:pt x="249682" y="0"/>
                    <a:pt x="266700" y="17018"/>
                    <a:pt x="266700" y="38100"/>
                  </a:cubicBezTo>
                  <a:lnTo>
                    <a:pt x="228600" y="38100"/>
                  </a:lnTo>
                  <a:lnTo>
                    <a:pt x="228600" y="0"/>
                  </a:lnTo>
                  <a:lnTo>
                    <a:pt x="228600" y="38100"/>
                  </a:lnTo>
                  <a:lnTo>
                    <a:pt x="228600" y="0"/>
                  </a:lnTo>
                  <a:cubicBezTo>
                    <a:pt x="354838" y="0"/>
                    <a:pt x="457200" y="102362"/>
                    <a:pt x="457200" y="228600"/>
                  </a:cubicBezTo>
                  <a:cubicBezTo>
                    <a:pt x="457200" y="243078"/>
                    <a:pt x="449072" y="256286"/>
                    <a:pt x="436118" y="262636"/>
                  </a:cubicBezTo>
                  <a:lnTo>
                    <a:pt x="419100" y="228600"/>
                  </a:lnTo>
                  <a:lnTo>
                    <a:pt x="457200" y="228600"/>
                  </a:lnTo>
                  <a:cubicBezTo>
                    <a:pt x="457200" y="354838"/>
                    <a:pt x="354838" y="457200"/>
                    <a:pt x="228600" y="457200"/>
                  </a:cubicBezTo>
                  <a:lnTo>
                    <a:pt x="228600" y="419100"/>
                  </a:lnTo>
                  <a:lnTo>
                    <a:pt x="228600" y="457200"/>
                  </a:lnTo>
                  <a:cubicBezTo>
                    <a:pt x="102362" y="457200"/>
                    <a:pt x="0" y="354838"/>
                    <a:pt x="0" y="228600"/>
                  </a:cubicBezTo>
                  <a:moveTo>
                    <a:pt x="76200" y="228600"/>
                  </a:moveTo>
                  <a:lnTo>
                    <a:pt x="38100" y="228600"/>
                  </a:lnTo>
                  <a:lnTo>
                    <a:pt x="76200" y="228600"/>
                  </a:lnTo>
                  <a:cubicBezTo>
                    <a:pt x="76200" y="312801"/>
                    <a:pt x="144399" y="381000"/>
                    <a:pt x="228600" y="381000"/>
                  </a:cubicBezTo>
                  <a:cubicBezTo>
                    <a:pt x="312801" y="381000"/>
                    <a:pt x="381000" y="312801"/>
                    <a:pt x="381000" y="228600"/>
                  </a:cubicBezTo>
                  <a:cubicBezTo>
                    <a:pt x="381000" y="214122"/>
                    <a:pt x="389128" y="200914"/>
                    <a:pt x="402082" y="194564"/>
                  </a:cubicBezTo>
                  <a:lnTo>
                    <a:pt x="419100" y="228600"/>
                  </a:lnTo>
                  <a:lnTo>
                    <a:pt x="381000" y="228600"/>
                  </a:lnTo>
                  <a:cubicBezTo>
                    <a:pt x="381000" y="144399"/>
                    <a:pt x="312801" y="76200"/>
                    <a:pt x="228600" y="76200"/>
                  </a:cubicBezTo>
                  <a:cubicBezTo>
                    <a:pt x="207518" y="76200"/>
                    <a:pt x="190500" y="59182"/>
                    <a:pt x="190500" y="38100"/>
                  </a:cubicBezTo>
                  <a:lnTo>
                    <a:pt x="228600" y="38100"/>
                  </a:lnTo>
                  <a:lnTo>
                    <a:pt x="228600" y="76200"/>
                  </a:lnTo>
                  <a:cubicBezTo>
                    <a:pt x="144399" y="76200"/>
                    <a:pt x="76200" y="144399"/>
                    <a:pt x="76200" y="228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8972550" y="6550819"/>
            <a:ext cx="342900" cy="342900"/>
            <a:chOff x="0" y="0"/>
            <a:chExt cx="457200" cy="457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8100" y="3810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190500"/>
                  </a:moveTo>
                  <a:cubicBezTo>
                    <a:pt x="0" y="85344"/>
                    <a:pt x="85344" y="0"/>
                    <a:pt x="190500" y="0"/>
                  </a:cubicBezTo>
                  <a:cubicBezTo>
                    <a:pt x="295656" y="0"/>
                    <a:pt x="381000" y="85344"/>
                    <a:pt x="381000" y="190500"/>
                  </a:cubicBezTo>
                  <a:cubicBezTo>
                    <a:pt x="381000" y="295656"/>
                    <a:pt x="295656" y="381000"/>
                    <a:pt x="190500" y="381000"/>
                  </a:cubicBezTo>
                  <a:cubicBezTo>
                    <a:pt x="85344" y="381000"/>
                    <a:pt x="0" y="295656"/>
                    <a:pt x="0" y="1905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228600"/>
                  </a:moveTo>
                  <a:cubicBezTo>
                    <a:pt x="0" y="102362"/>
                    <a:pt x="102362" y="0"/>
                    <a:pt x="228600" y="0"/>
                  </a:cubicBezTo>
                  <a:cubicBezTo>
                    <a:pt x="249682" y="0"/>
                    <a:pt x="266700" y="17018"/>
                    <a:pt x="266700" y="38100"/>
                  </a:cubicBezTo>
                  <a:lnTo>
                    <a:pt x="228600" y="38100"/>
                  </a:lnTo>
                  <a:lnTo>
                    <a:pt x="228600" y="0"/>
                  </a:lnTo>
                  <a:lnTo>
                    <a:pt x="228600" y="38100"/>
                  </a:lnTo>
                  <a:lnTo>
                    <a:pt x="228600" y="0"/>
                  </a:lnTo>
                  <a:cubicBezTo>
                    <a:pt x="354838" y="0"/>
                    <a:pt x="457200" y="102362"/>
                    <a:pt x="457200" y="228600"/>
                  </a:cubicBezTo>
                  <a:cubicBezTo>
                    <a:pt x="457200" y="243078"/>
                    <a:pt x="449072" y="256286"/>
                    <a:pt x="436118" y="262636"/>
                  </a:cubicBezTo>
                  <a:lnTo>
                    <a:pt x="419100" y="228600"/>
                  </a:lnTo>
                  <a:lnTo>
                    <a:pt x="457200" y="228600"/>
                  </a:lnTo>
                  <a:cubicBezTo>
                    <a:pt x="457200" y="354838"/>
                    <a:pt x="354838" y="457200"/>
                    <a:pt x="228600" y="457200"/>
                  </a:cubicBezTo>
                  <a:lnTo>
                    <a:pt x="228600" y="419100"/>
                  </a:lnTo>
                  <a:lnTo>
                    <a:pt x="228600" y="457200"/>
                  </a:lnTo>
                  <a:cubicBezTo>
                    <a:pt x="102362" y="457200"/>
                    <a:pt x="0" y="354838"/>
                    <a:pt x="0" y="228600"/>
                  </a:cubicBezTo>
                  <a:moveTo>
                    <a:pt x="76200" y="228600"/>
                  </a:moveTo>
                  <a:lnTo>
                    <a:pt x="38100" y="228600"/>
                  </a:lnTo>
                  <a:lnTo>
                    <a:pt x="76200" y="228600"/>
                  </a:lnTo>
                  <a:cubicBezTo>
                    <a:pt x="76200" y="312801"/>
                    <a:pt x="144399" y="381000"/>
                    <a:pt x="228600" y="381000"/>
                  </a:cubicBezTo>
                  <a:cubicBezTo>
                    <a:pt x="312801" y="381000"/>
                    <a:pt x="381000" y="312801"/>
                    <a:pt x="381000" y="228600"/>
                  </a:cubicBezTo>
                  <a:cubicBezTo>
                    <a:pt x="381000" y="214122"/>
                    <a:pt x="389128" y="200914"/>
                    <a:pt x="402082" y="194564"/>
                  </a:cubicBezTo>
                  <a:lnTo>
                    <a:pt x="419100" y="228600"/>
                  </a:lnTo>
                  <a:lnTo>
                    <a:pt x="381000" y="228600"/>
                  </a:lnTo>
                  <a:cubicBezTo>
                    <a:pt x="381000" y="144399"/>
                    <a:pt x="312801" y="76200"/>
                    <a:pt x="228600" y="76200"/>
                  </a:cubicBezTo>
                  <a:cubicBezTo>
                    <a:pt x="207518" y="76200"/>
                    <a:pt x="190500" y="59182"/>
                    <a:pt x="190500" y="38100"/>
                  </a:cubicBezTo>
                  <a:lnTo>
                    <a:pt x="228600" y="38100"/>
                  </a:lnTo>
                  <a:lnTo>
                    <a:pt x="228600" y="76200"/>
                  </a:lnTo>
                  <a:cubicBezTo>
                    <a:pt x="144399" y="76200"/>
                    <a:pt x="76200" y="144399"/>
                    <a:pt x="76200" y="228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image.png"/>
          <p:cNvSpPr/>
          <p:nvPr/>
        </p:nvSpPr>
        <p:spPr>
          <a:xfrm flipH="false" flipV="false" rot="0">
            <a:off x="9572625" y="3150394"/>
            <a:ext cx="7858125" cy="5715000"/>
          </a:xfrm>
          <a:custGeom>
            <a:avLst/>
            <a:gdLst/>
            <a:ahLst/>
            <a:cxnLst/>
            <a:rect r="r" b="b" t="t" l="l"/>
            <a:pathLst>
              <a:path h="5715000" w="7858125">
                <a:moveTo>
                  <a:pt x="0" y="0"/>
                </a:moveTo>
                <a:lnTo>
                  <a:pt x="7858125" y="0"/>
                </a:lnTo>
                <a:lnTo>
                  <a:pt x="7858125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7250" y="3407569"/>
            <a:ext cx="8251031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Synthèse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250" y="4117181"/>
            <a:ext cx="785812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Nous avons déployé une application fonctionnelle prédisant le rendement avec une erreur moyenne de 0,42 t/ha. Le modèle est robuste mais perfectible.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7250" y="6050756"/>
            <a:ext cx="8251031" cy="5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925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Pistes d'Amélioration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250" y="6760369"/>
            <a:ext cx="785812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B5563"/>
                </a:solidFill>
                <a:latin typeface="Lato"/>
                <a:ea typeface="Lato"/>
                <a:cs typeface="Lato"/>
                <a:sym typeface="Lato"/>
              </a:rPr>
              <a:t>Pour dépasser le plafond de performance actuel (R² ~0.44), il est impératif d'intégrer des données climatiques (pluviométrie) et pédologiques (qualité du sol).</a:t>
            </a:r>
          </a:p>
        </p:txBody>
      </p:sp>
      <p:sp>
        <p:nvSpPr>
          <p:cNvPr name="Freeform 8" id="8" descr="image.png"/>
          <p:cNvSpPr/>
          <p:nvPr/>
        </p:nvSpPr>
        <p:spPr>
          <a:xfrm flipH="false" flipV="false" rot="0">
            <a:off x="9572625" y="3150394"/>
            <a:ext cx="7858125" cy="5715000"/>
          </a:xfrm>
          <a:custGeom>
            <a:avLst/>
            <a:gdLst/>
            <a:ahLst/>
            <a:cxnLst/>
            <a:rect r="r" b="b" t="t" l="l"/>
            <a:pathLst>
              <a:path h="5715000" w="7858125">
                <a:moveTo>
                  <a:pt x="0" y="0"/>
                </a:moveTo>
                <a:lnTo>
                  <a:pt x="7858125" y="0"/>
                </a:lnTo>
                <a:lnTo>
                  <a:pt x="7858125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5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7250" y="809625"/>
            <a:ext cx="1740217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b="true" sz="4725">
                <a:solidFill>
                  <a:srgbClr val="2C5E2E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et Recommandations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57250" y="1971675"/>
            <a:ext cx="16573500" cy="42862"/>
            <a:chOff x="0" y="0"/>
            <a:chExt cx="22098000" cy="571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98000" cy="57150"/>
            </a:xfrm>
            <a:custGeom>
              <a:avLst/>
              <a:gdLst/>
              <a:ahLst/>
              <a:cxnLst/>
              <a:rect r="r" b="b" t="t" l="l"/>
              <a:pathLst>
                <a:path h="5715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FDB927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DAG-8BiadyM</dc:identifier>
  <dcterms:modified xsi:type="dcterms:W3CDTF">2011-08-01T06:04:30Z</dcterms:modified>
  <cp:revision>1</cp:revision>
  <dc:title>Prédiction Rendement Maïs Afrique.pptx</dc:title>
</cp:coreProperties>
</file>